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02" r:id="rId2"/>
    <p:sldId id="407" r:id="rId3"/>
    <p:sldId id="406" r:id="rId4"/>
    <p:sldId id="416" r:id="rId5"/>
    <p:sldId id="417" r:id="rId6"/>
    <p:sldId id="420" r:id="rId7"/>
    <p:sldId id="418" r:id="rId8"/>
    <p:sldId id="419" r:id="rId9"/>
    <p:sldId id="421" r:id="rId10"/>
    <p:sldId id="422" r:id="rId11"/>
    <p:sldId id="423" r:id="rId12"/>
    <p:sldId id="425" r:id="rId13"/>
    <p:sldId id="415" r:id="rId14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rgbClr val="0028AD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1" userDrawn="1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D"/>
    <a:srgbClr val="2E2C60"/>
    <a:srgbClr val="FF3300"/>
    <a:srgbClr val="800000"/>
    <a:srgbClr val="990000"/>
    <a:srgbClr val="CC0000"/>
    <a:srgbClr val="FFCC00"/>
    <a:srgbClr val="005EAD"/>
    <a:srgbClr val="002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 autoAdjust="0"/>
    <p:restoredTop sz="94661"/>
  </p:normalViewPr>
  <p:slideViewPr>
    <p:cSldViewPr snapToGrid="0">
      <p:cViewPr varScale="1">
        <p:scale>
          <a:sx n="156" d="100"/>
          <a:sy n="156" d="100"/>
        </p:scale>
        <p:origin x="2208" y="100"/>
      </p:cViewPr>
      <p:guideLst>
        <p:guide orient="horz" pos="119"/>
        <p:guide orient="horz" pos="3861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298"/>
    </p:cViewPr>
  </p:sorterViewPr>
  <p:notesViewPr>
    <p:cSldViewPr snapToGrid="0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</a:lstStyle>
          <a:p>
            <a:fld id="{A158F388-554B-4D35-A171-7B8B08793D3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42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3447426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MS PGothic" panose="020B0600070205080204" pitchFamily="34" charset="-128"/>
        <a:cs typeface="+mn-cs"/>
      </a:defRPr>
    </a:lvl1pPr>
    <a:lvl2pPr marL="742950" indent="-285750" algn="ctr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MS PGothic" panose="020B0600070205080204" pitchFamily="34" charset="-128"/>
        <a:cs typeface="+mn-cs"/>
      </a:defRPr>
    </a:lvl2pPr>
    <a:lvl3pPr marL="1143000" indent="-228600" algn="ctr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MS PGothic" panose="020B0600070205080204" pitchFamily="34" charset="-128"/>
        <a:cs typeface="+mn-cs"/>
      </a:defRPr>
    </a:lvl3pPr>
    <a:lvl4pPr marL="1600200" indent="-228600" algn="ctr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MS PGothic" panose="020B0600070205080204" pitchFamily="34" charset="-128"/>
        <a:cs typeface="+mn-cs"/>
      </a:defRPr>
    </a:lvl4pPr>
    <a:lvl5pPr marL="2057400" indent="-228600" algn="ctr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de-D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1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Steht der Idee positiv gegenüber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Sieht potenziellen Mehrwert für Studierende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Sieht Schwächen beim Umsetzungskonzept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Stimmt testweisen Einführung zu</a:t>
            </a:r>
          </a:p>
          <a:p>
            <a:pPr lvl="1">
              <a:buFont typeface="Symbol" panose="05050102010706020507" pitchFamily="18" charset="2"/>
              <a:buChar char="-"/>
            </a:pPr>
            <a:endParaRPr lang="de-DE" sz="1200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Ist skeptisch bezgl. des Mehrwerts für Studierende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Sieht Mehraufwand für Bibliothekspersonal für kritisch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Sieht Schwächen bei der Verwaltung der Plätze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200" dirty="0"/>
              <a:t>Würde Testlauf zustimmen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36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17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de-D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6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4" descr="Fotolia_2596290_XL duplex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119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2" descr="Kästchen-blau-bre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9" descr="Kästchen-weis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pic>
        <p:nvPicPr>
          <p:cNvPr id="8" name="Picture 153" descr="Logo-RGB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205538"/>
            <a:ext cx="1323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6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2613" y="1733550"/>
            <a:ext cx="8064500" cy="4405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6278880"/>
            <a:ext cx="6618287" cy="146263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Quelle, Kommentar, Fußnote (optional)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82613" y="1271588"/>
            <a:ext cx="8064500" cy="273600"/>
          </a:xfrm>
        </p:spPr>
        <p:txBody>
          <a:bodyPr/>
          <a:lstStyle>
            <a:lvl1pPr marL="0" indent="0">
              <a:buNone/>
              <a:defRPr lang="de-DE" sz="1800" b="1" kern="1200" dirty="0" smtClean="0">
                <a:solidFill>
                  <a:srgbClr val="00377D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 lvl="0"/>
            <a:r>
              <a:rPr lang="de-DE" dirty="0"/>
              <a:t>Überschrift 2. Ordnung (optional)</a:t>
            </a:r>
          </a:p>
        </p:txBody>
      </p:sp>
    </p:spTree>
    <p:extLst>
      <p:ext uri="{BB962C8B-B14F-4D97-AF65-F5344CB8AC3E}">
        <p14:creationId xmlns:p14="http://schemas.microsoft.com/office/powerpoint/2010/main" val="61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81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2613" y="1733550"/>
            <a:ext cx="3956050" cy="4405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063" y="1733550"/>
            <a:ext cx="3956050" cy="4405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6278880"/>
            <a:ext cx="6618287" cy="146263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Quelle, Kommentar, Fußnote</a:t>
            </a:r>
          </a:p>
        </p:txBody>
      </p:sp>
    </p:spTree>
    <p:extLst>
      <p:ext uri="{BB962C8B-B14F-4D97-AF65-F5344CB8AC3E}">
        <p14:creationId xmlns:p14="http://schemas.microsoft.com/office/powerpoint/2010/main" val="3939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6278880"/>
            <a:ext cx="6618287" cy="146263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Quelle, Kommentar, Fußnote</a:t>
            </a:r>
          </a:p>
        </p:txBody>
      </p:sp>
    </p:spTree>
    <p:extLst>
      <p:ext uri="{BB962C8B-B14F-4D97-AF65-F5344CB8AC3E}">
        <p14:creationId xmlns:p14="http://schemas.microsoft.com/office/powerpoint/2010/main" val="56170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6278880"/>
            <a:ext cx="6618287" cy="146263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Quelle, Kommentar, Fußnote</a:t>
            </a:r>
          </a:p>
        </p:txBody>
      </p:sp>
    </p:spTree>
    <p:extLst>
      <p:ext uri="{BB962C8B-B14F-4D97-AF65-F5344CB8AC3E}">
        <p14:creationId xmlns:p14="http://schemas.microsoft.com/office/powerpoint/2010/main" val="374603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Oh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7289800" y="6157963"/>
            <a:ext cx="1404000" cy="468000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6278880"/>
            <a:ext cx="6618287" cy="146263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Quelle, Kommentar, Fußnote</a:t>
            </a:r>
          </a:p>
        </p:txBody>
      </p:sp>
    </p:spTree>
    <p:extLst>
      <p:ext uri="{BB962C8B-B14F-4D97-AF65-F5344CB8AC3E}">
        <p14:creationId xmlns:p14="http://schemas.microsoft.com/office/powerpoint/2010/main" val="30994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4" descr="Kästchen-blau-brei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2" name="Rectangle 88"/>
          <p:cNvSpPr>
            <a:spLocks noGrp="1" noChangeArrowheads="1"/>
          </p:cNvSpPr>
          <p:nvPr>
            <p:ph type="title"/>
          </p:nvPr>
        </p:nvSpPr>
        <p:spPr bwMode="auto">
          <a:xfrm>
            <a:off x="573088" y="188913"/>
            <a:ext cx="8074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173" name="Text Box 149"/>
          <p:cNvSpPr txBox="1">
            <a:spLocks noChangeArrowheads="1"/>
          </p:cNvSpPr>
          <p:nvPr userDrawn="1"/>
        </p:nvSpPr>
        <p:spPr bwMode="auto">
          <a:xfrm>
            <a:off x="582613" y="6450013"/>
            <a:ext cx="36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28A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fld id="{F799D93C-EBB9-483F-B6F8-E040C70EF213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grpSp>
        <p:nvGrpSpPr>
          <p:cNvPr id="1029" name="Group 151"/>
          <p:cNvGrpSpPr>
            <a:grpSpLocks/>
          </p:cNvGrpSpPr>
          <p:nvPr userDrawn="1"/>
        </p:nvGrpSpPr>
        <p:grpSpPr bwMode="auto">
          <a:xfrm>
            <a:off x="7024688" y="5949950"/>
            <a:ext cx="2119312" cy="908050"/>
            <a:chOff x="4425" y="3748"/>
            <a:chExt cx="1335" cy="572"/>
          </a:xfrm>
        </p:grpSpPr>
        <p:pic>
          <p:nvPicPr>
            <p:cNvPr id="1031" name="Picture 152" descr="Kästchen-weiss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07" b="68468"/>
            <a:stretch>
              <a:fillRect/>
            </a:stretch>
          </p:blipFill>
          <p:spPr bwMode="auto">
            <a:xfrm>
              <a:off x="4425" y="3748"/>
              <a:ext cx="1335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153" descr="Logo-RGB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" y="3909"/>
              <a:ext cx="834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79" name="Rectangle 1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2613" y="1733550"/>
            <a:ext cx="8064500" cy="44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Hier klicken, um Master-Textformat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1211580" y="6450013"/>
            <a:ext cx="5989320" cy="2160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Weisner, Hedstück, Altena, Nunne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MS PGothic" panose="020B0600070205080204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70" name="Text Box 6"/>
          <p:cNvSpPr txBox="1">
            <a:spLocks noChangeArrowheads="1"/>
          </p:cNvSpPr>
          <p:nvPr/>
        </p:nvSpPr>
        <p:spPr bwMode="auto">
          <a:xfrm>
            <a:off x="573088" y="573088"/>
            <a:ext cx="8074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defRPr/>
            </a:pPr>
            <a:r>
              <a:rPr lang="de-DE" sz="1800">
                <a:solidFill>
                  <a:schemeClr val="bg1"/>
                </a:solidFill>
                <a:latin typeface="Arial" charset="0"/>
                <a:ea typeface="ＭＳ Ｐゴシック" charset="0"/>
              </a:rPr>
              <a:t>Wir geben Impulse</a:t>
            </a:r>
          </a:p>
        </p:txBody>
      </p:sp>
      <p:sp>
        <p:nvSpPr>
          <p:cNvPr id="70248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573088" y="188913"/>
            <a:ext cx="8074025" cy="36988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/>
              <a:t>Fachhochschule Südwestfalen</a:t>
            </a:r>
            <a:endParaRPr lang="de-DE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51909" y="1829738"/>
            <a:ext cx="6171236" cy="1231106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25400" h="0"/>
            <a:bevelB w="0" h="0"/>
          </a:sp3d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altLang="de-DE" sz="4400" b="1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Sprint-Review</a:t>
            </a:r>
          </a:p>
          <a:p>
            <a:pPr>
              <a:defRPr/>
            </a:pPr>
            <a:r>
              <a:rPr lang="de-DE" altLang="de-DE" sz="3600" b="1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Arbeitsplatzkoordination</a:t>
            </a:r>
            <a:endParaRPr lang="de-DE" altLang="de-DE" sz="4000" b="1" kern="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3600901-464D-47A5-B77E-68D7BEBE797F}"/>
              </a:ext>
            </a:extLst>
          </p:cNvPr>
          <p:cNvSpPr/>
          <p:nvPr/>
        </p:nvSpPr>
        <p:spPr bwMode="auto">
          <a:xfrm>
            <a:off x="-1" y="0"/>
            <a:ext cx="1073678" cy="1118886"/>
          </a:xfrm>
          <a:prstGeom prst="rect">
            <a:avLst/>
          </a:prstGeom>
          <a:solidFill>
            <a:srgbClr val="00377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69FE04-3938-44E9-A394-5B5990DC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891042"/>
            <a:ext cx="4405409" cy="3845257"/>
          </a:xfrm>
          <a:prstGeom prst="rect">
            <a:avLst/>
          </a:prstGeom>
        </p:spPr>
      </p:pic>
      <p:pic>
        <p:nvPicPr>
          <p:cNvPr id="12" name="Grafik 11" descr="Computer">
            <a:extLst>
              <a:ext uri="{FF2B5EF4-FFF2-40B4-BE49-F238E27FC236}">
                <a16:creationId xmlns:a16="http://schemas.microsoft.com/office/drawing/2014/main" id="{A3E0354E-3AAA-46DB-A239-D06A75D4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38" y="101045"/>
            <a:ext cx="914400" cy="914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4B88AD-515F-41B1-BB2F-683551747D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38594" y="1891041"/>
            <a:ext cx="4405410" cy="38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7A272C0-1EE7-4555-A2CE-FDB6B9A3C1BB}"/>
              </a:ext>
            </a:extLst>
          </p:cNvPr>
          <p:cNvSpPr/>
          <p:nvPr/>
        </p:nvSpPr>
        <p:spPr bwMode="auto">
          <a:xfrm>
            <a:off x="-1" y="0"/>
            <a:ext cx="1073678" cy="1118886"/>
          </a:xfrm>
          <a:prstGeom prst="rect">
            <a:avLst/>
          </a:prstGeom>
          <a:solidFill>
            <a:srgbClr val="00377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5BCD86-64F6-4A0D-97AF-EC8F867D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19600" y="0"/>
            <a:ext cx="1771835" cy="6858000"/>
          </a:xfrm>
          <a:prstGeom prst="rect">
            <a:avLst/>
          </a:prstGeom>
        </p:spPr>
      </p:pic>
      <p:pic>
        <p:nvPicPr>
          <p:cNvPr id="10" name="Grafik 9" descr="Smartphone">
            <a:extLst>
              <a:ext uri="{FF2B5EF4-FFF2-40B4-BE49-F238E27FC236}">
                <a16:creationId xmlns:a16="http://schemas.microsoft.com/office/drawing/2014/main" id="{B3D9CD36-1468-4DC9-8F1F-B2A828DB3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38" y="102243"/>
            <a:ext cx="9144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BA3EFD-9EB7-4E29-9288-5D45138AF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938" y="0"/>
            <a:ext cx="1776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C19DF10-A1A0-4532-B840-9F462961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99" y="194996"/>
            <a:ext cx="4575123" cy="641419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2800B4-BAAB-44D3-8551-0DE2A214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7600" y="188913"/>
            <a:ext cx="4566479" cy="64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70" name="Text Box 6"/>
          <p:cNvSpPr txBox="1">
            <a:spLocks noChangeArrowheads="1"/>
          </p:cNvSpPr>
          <p:nvPr/>
        </p:nvSpPr>
        <p:spPr bwMode="auto">
          <a:xfrm>
            <a:off x="573088" y="573088"/>
            <a:ext cx="8074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defRPr/>
            </a:pPr>
            <a:r>
              <a:rPr lang="de-DE" sz="1800">
                <a:solidFill>
                  <a:schemeClr val="bg1"/>
                </a:solidFill>
                <a:latin typeface="Arial" charset="0"/>
                <a:ea typeface="ＭＳ Ｐゴシック" charset="0"/>
              </a:rPr>
              <a:t>Wir geben Impulse</a:t>
            </a:r>
          </a:p>
        </p:txBody>
      </p:sp>
      <p:sp>
        <p:nvSpPr>
          <p:cNvPr id="70248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573088" y="188913"/>
            <a:ext cx="8074025" cy="36988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/>
              <a:t>Fachhochschule Südwestfalen</a:t>
            </a:r>
            <a:endParaRPr lang="de-DE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51909" y="1829738"/>
            <a:ext cx="6171236" cy="1354217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25400" h="0"/>
            <a:bevelB w="0" h="0"/>
          </a:sp3d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altLang="de-DE" sz="4400" b="1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Vielen Dank für Ihre Aufmerksamkeit!</a:t>
            </a:r>
            <a:endParaRPr lang="de-DE" altLang="de-DE" sz="4000" b="1" kern="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12AF7-DD3B-4282-9166-55CE6AF1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Unsere 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CCE67D-712B-4B7B-8394-03EA6C95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00377D"/>
                </a:solidFill>
                <a:latin typeface="+mj-lt"/>
              </a:rPr>
              <a:t>Rahmenbedingungen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Arbeitsplatzkatalog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Kalender mit Buchungsfunktion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QR Codes</a:t>
            </a:r>
            <a:endParaRPr lang="de-DE" b="1" dirty="0">
              <a:solidFill>
                <a:srgbClr val="00377D"/>
              </a:solidFill>
              <a:latin typeface="+mj-lt"/>
            </a:endParaRPr>
          </a:p>
          <a:p>
            <a:endParaRPr lang="de-DE" b="1" dirty="0">
              <a:solidFill>
                <a:srgbClr val="00377D"/>
              </a:solidFill>
              <a:latin typeface="+mj-lt"/>
            </a:endParaRPr>
          </a:p>
          <a:p>
            <a:r>
              <a:rPr lang="de-DE" b="1" dirty="0">
                <a:solidFill>
                  <a:srgbClr val="00377D"/>
                </a:solidFill>
                <a:latin typeface="+mj-lt"/>
              </a:rPr>
              <a:t>Buchung im Vorhinein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Bequem von zu Hause bei der</a:t>
            </a:r>
          </a:p>
          <a:p>
            <a:pPr marL="855663" lvl="2" indent="0">
              <a:buNone/>
            </a:pPr>
            <a:r>
              <a:rPr lang="de-DE" dirty="0"/>
              <a:t>Wochenplanung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Bis zu 3 Std am Stück</a:t>
            </a:r>
          </a:p>
          <a:p>
            <a:endParaRPr lang="de-DE" dirty="0"/>
          </a:p>
          <a:p>
            <a:r>
              <a:rPr lang="de-DE" b="1" dirty="0">
                <a:solidFill>
                  <a:srgbClr val="00377D"/>
                </a:solidFill>
              </a:rPr>
              <a:t>Spontane Buchung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Durch Scannen von QR Code am</a:t>
            </a:r>
          </a:p>
          <a:p>
            <a:pPr marL="855663" lvl="2" indent="0">
              <a:buNone/>
            </a:pPr>
            <a:r>
              <a:rPr lang="de-DE" dirty="0"/>
              <a:t>Arbeitsplatz direkt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55323B-23FE-43CF-896A-4333FB13C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Weisner, </a:t>
            </a:r>
            <a:r>
              <a:rPr lang="de-DE" dirty="0" err="1"/>
              <a:t>Hedstück</a:t>
            </a:r>
            <a:r>
              <a:rPr lang="de-DE" dirty="0"/>
              <a:t>, Altena, Nunne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889779-936F-4137-A2D1-86C025CC2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Online Buchungsportal zur Arbeitsplatzreservierung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87155C-AB5D-41F5-9E77-271A814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447923" y="1483707"/>
            <a:ext cx="2113464" cy="2113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7F15C8-143C-46A1-8BB0-12BF8627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377" t="18637" r="29495" b="17425"/>
          <a:stretch/>
        </p:blipFill>
        <p:spPr>
          <a:xfrm>
            <a:off x="4378847" y="3188400"/>
            <a:ext cx="1853277" cy="1875144"/>
          </a:xfrm>
          <a:prstGeom prst="rect">
            <a:avLst/>
          </a:prstGeom>
        </p:spPr>
      </p:pic>
      <p:pic>
        <p:nvPicPr>
          <p:cNvPr id="1026" name="Picture 2" descr="QR Code Icon | Free SVG / PNG, Premium Animated GIF / APNG Customizable  Icons · Loading.io">
            <a:extLst>
              <a:ext uri="{FF2B5EF4-FFF2-40B4-BE49-F238E27FC236}">
                <a16:creationId xmlns:a16="http://schemas.microsoft.com/office/drawing/2014/main" id="{549F6EBF-B086-486E-AF67-F156BE5F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09" y="4136905"/>
            <a:ext cx="1853278" cy="18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AB567-5AB7-4094-8789-92094641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Sprint Backlog Items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E942C-DEFE-42CB-8C19-2298CCAD0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de-DE" sz="2400" b="1" dirty="0">
              <a:solidFill>
                <a:srgbClr val="00377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400" b="1" dirty="0"/>
              <a:t>Externes Feedback einholen (Bibliotheksleitung)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b="1" dirty="0"/>
              <a:t>Pilotprojekt vorantreiben (Bibliothek)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b="1" dirty="0"/>
              <a:t>Hypothese 5 (Akzeptanz)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b="1" dirty="0"/>
              <a:t>Konzeptansatz Hypothese 6 +7 (Missbrauch)</a:t>
            </a:r>
          </a:p>
          <a:p>
            <a:pPr marL="0" indent="0">
              <a:buNone/>
            </a:pPr>
            <a:endParaRPr lang="de-DE" sz="2400" b="1" dirty="0"/>
          </a:p>
          <a:p>
            <a:endParaRPr lang="de-DE" sz="20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0F0A55-C077-456C-B234-7798F2CA9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7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AB567-5AB7-4094-8789-92094641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Externes Feedback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E942C-DEFE-42CB-8C19-2298CCA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449464"/>
            <a:ext cx="8064500" cy="4756027"/>
          </a:xfrm>
        </p:spPr>
        <p:txBody>
          <a:bodyPr/>
          <a:lstStyle/>
          <a:p>
            <a:r>
              <a:rPr lang="de-DE" sz="2400" b="1" dirty="0">
                <a:solidFill>
                  <a:srgbClr val="00377D"/>
                </a:solidFill>
              </a:rPr>
              <a:t>Hr. Dabrowski (Bibliotheksleiter)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000" dirty="0"/>
              <a:t>Feedback: positiv, offen, unterstützend, interessiert</a:t>
            </a:r>
          </a:p>
          <a:p>
            <a:r>
              <a:rPr lang="de-DE" sz="2400" b="1" dirty="0">
                <a:solidFill>
                  <a:srgbClr val="00377D"/>
                </a:solidFill>
              </a:rPr>
              <a:t>Fr. Schmied (Benutzungsleitung)</a:t>
            </a:r>
          </a:p>
          <a:p>
            <a:pPr marL="665163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Feedback: skeptisch, kritisch, ablehnend</a:t>
            </a:r>
          </a:p>
          <a:p>
            <a:pPr marL="379413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SzTx/>
              <a:buNone/>
              <a:tabLst/>
              <a:defRPr/>
            </a:pPr>
            <a:endParaRPr lang="de-DE" sz="2000" noProof="0" dirty="0">
              <a:solidFill>
                <a:srgbClr val="000000"/>
              </a:solidFill>
              <a:latin typeface="Arial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e-DE" sz="2400" b="1" dirty="0">
                <a:solidFill>
                  <a:srgbClr val="00377D"/>
                </a:solidFill>
              </a:rPr>
              <a:t>Key </a:t>
            </a:r>
            <a:r>
              <a:rPr lang="de-DE" sz="2400" b="1" dirty="0" err="1">
                <a:solidFill>
                  <a:srgbClr val="00377D"/>
                </a:solidFill>
              </a:rPr>
              <a:t>take</a:t>
            </a:r>
            <a:r>
              <a:rPr lang="de-DE" sz="2400" b="1" dirty="0">
                <a:solidFill>
                  <a:srgbClr val="00377D"/>
                </a:solidFill>
              </a:rPr>
              <a:t> aways / </a:t>
            </a:r>
            <a:r>
              <a:rPr lang="de-DE" sz="2400" b="1" dirty="0" err="1">
                <a:solidFill>
                  <a:srgbClr val="00377D"/>
                </a:solidFill>
              </a:rPr>
              <a:t>lessons</a:t>
            </a:r>
            <a:r>
              <a:rPr lang="de-DE" sz="2400" b="1" dirty="0">
                <a:solidFill>
                  <a:srgbClr val="00377D"/>
                </a:solidFill>
              </a:rPr>
              <a:t> </a:t>
            </a:r>
            <a:r>
              <a:rPr lang="de-DE" sz="2400" b="1" dirty="0" err="1">
                <a:solidFill>
                  <a:srgbClr val="00377D"/>
                </a:solidFill>
              </a:rPr>
              <a:t>learned</a:t>
            </a:r>
            <a:endParaRPr lang="de-DE" sz="2400" b="1" dirty="0">
              <a:solidFill>
                <a:srgbClr val="00377D"/>
              </a:solidFill>
            </a:endParaRPr>
          </a:p>
          <a:p>
            <a:pPr lvl="2">
              <a:buFont typeface="Symbol" panose="05050102010706020507" pitchFamily="18" charset="2"/>
              <a:buChar char="-"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Bestätigung von Hypothesen 5 &amp; 6 (!)</a:t>
            </a:r>
          </a:p>
          <a:p>
            <a:pPr lvl="2">
              <a:buFont typeface="Symbol" panose="05050102010706020507" pitchFamily="18" charset="2"/>
              <a:buChar char="-"/>
              <a:defRPr/>
            </a:pPr>
            <a:r>
              <a:rPr lang="de-DE" sz="2000" dirty="0">
                <a:solidFill>
                  <a:srgbClr val="000000"/>
                </a:solidFill>
                <a:latin typeface="Arial"/>
                <a:cs typeface="+mn-cs"/>
              </a:rPr>
              <a:t>Laufende Verwaltung notwendig</a:t>
            </a:r>
          </a:p>
          <a:p>
            <a:pPr lvl="2">
              <a:buFont typeface="Symbol" panose="05050102010706020507" pitchFamily="18" charset="2"/>
              <a:buChar char="-"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Möglichkeit</a:t>
            </a:r>
            <a:r>
              <a:rPr lang="de-DE" sz="2000" dirty="0">
                <a:solidFill>
                  <a:srgbClr val="000000"/>
                </a:solidFill>
                <a:latin typeface="Arial"/>
                <a:cs typeface="+mn-cs"/>
              </a:rPr>
              <a:t> der Ausweitung auf neue Räumlichkeiten</a:t>
            </a:r>
          </a:p>
          <a:p>
            <a:pPr lvl="2">
              <a:buFont typeface="Symbol" panose="05050102010706020507" pitchFamily="18" charset="2"/>
              <a:buChar char="-"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Konzeptverbesserungen notwendig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  <a:p>
            <a:endParaRPr lang="de-DE" sz="2400" b="1" dirty="0">
              <a:solidFill>
                <a:srgbClr val="00377D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0F0A55-C077-456C-B234-7798F2CA9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AB567-5AB7-4094-8789-92094641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Fortschritt Pilotprojekt (Bibliothek)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E942C-DEFE-42CB-8C19-2298CCA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449464"/>
            <a:ext cx="8064500" cy="4756027"/>
          </a:xfrm>
        </p:spPr>
        <p:txBody>
          <a:bodyPr/>
          <a:lstStyle/>
          <a:p>
            <a:r>
              <a:rPr kumimoji="0" lang="de-DE" sz="2000" i="0" u="none" strike="noStrike" kern="0" cap="none" spc="0" normalizeH="0" baseline="0" noProof="0" dirty="0">
                <a:ln>
                  <a:noFill/>
                </a:ln>
                <a:solidFill>
                  <a:srgbClr val="00377D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Arbeitsplätze würden zur Verfügung gestellt</a:t>
            </a:r>
          </a:p>
          <a:p>
            <a:r>
              <a:rPr lang="de-DE" sz="2000" dirty="0">
                <a:solidFill>
                  <a:srgbClr val="00377D"/>
                </a:solidFill>
                <a:latin typeface="Arial"/>
              </a:rPr>
              <a:t>Verschiedene Arbeitsplatztypen vorhanden</a:t>
            </a:r>
          </a:p>
          <a:p>
            <a:r>
              <a:rPr lang="de-DE" sz="2000" dirty="0">
                <a:solidFill>
                  <a:srgbClr val="00377D"/>
                </a:solidFill>
                <a:latin typeface="Arial"/>
              </a:rPr>
              <a:t>Kennzeichnung und Infostand notwendig</a:t>
            </a:r>
          </a:p>
          <a:p>
            <a:r>
              <a:rPr lang="de-DE" sz="2000" dirty="0">
                <a:solidFill>
                  <a:srgbClr val="00377D"/>
                </a:solidFill>
                <a:latin typeface="Arial"/>
              </a:rPr>
              <a:t>Aufwandsminimierung für Bibliothekspersonal</a:t>
            </a:r>
          </a:p>
          <a:p>
            <a:r>
              <a:rPr lang="de-DE" sz="2000" dirty="0">
                <a:solidFill>
                  <a:srgbClr val="00377D"/>
                </a:solidFill>
                <a:latin typeface="Arial"/>
              </a:rPr>
              <a:t>Laufende Verwaltung durch Gruppe notwendig</a:t>
            </a:r>
          </a:p>
          <a:p>
            <a:endParaRPr lang="de-DE" sz="2400" b="1" dirty="0">
              <a:solidFill>
                <a:srgbClr val="00377D"/>
              </a:solidFill>
              <a:latin typeface="Arial"/>
            </a:endParaRPr>
          </a:p>
          <a:p>
            <a:r>
              <a:rPr lang="de-DE" sz="2800" b="1" dirty="0">
                <a:solidFill>
                  <a:srgbClr val="00377D"/>
                </a:solidFill>
                <a:latin typeface="Arial"/>
              </a:rPr>
              <a:t>Akzeptanz muss geschaffen und Missbrauch verhindert werden </a:t>
            </a:r>
            <a:r>
              <a:rPr lang="de-DE" sz="2800" dirty="0">
                <a:solidFill>
                  <a:srgbClr val="00377D"/>
                </a:solidFill>
                <a:latin typeface="Arial"/>
              </a:rPr>
              <a:t>(Hypothesen 5 &amp; 6)</a:t>
            </a:r>
            <a:endParaRPr lang="de-DE" sz="2800" b="1" dirty="0">
              <a:solidFill>
                <a:srgbClr val="00377D"/>
              </a:solidFill>
              <a:latin typeface="Arial"/>
            </a:endParaRPr>
          </a:p>
          <a:p>
            <a:endParaRPr lang="de-DE" sz="2400" b="1" dirty="0">
              <a:solidFill>
                <a:srgbClr val="00377D"/>
              </a:solidFill>
              <a:latin typeface="Arial"/>
            </a:endParaRPr>
          </a:p>
          <a:p>
            <a:r>
              <a:rPr kumimoji="0" lang="de-DE" sz="2000" i="0" u="none" strike="noStrike" kern="0" cap="none" spc="0" normalizeH="0" baseline="0" noProof="0" dirty="0">
                <a:ln>
                  <a:noFill/>
                </a:ln>
                <a:solidFill>
                  <a:srgbClr val="00377D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Entwicklungspotenzial in anderen Räumlichkeiten</a:t>
            </a:r>
          </a:p>
          <a:p>
            <a:r>
              <a:rPr kumimoji="0" lang="de-DE" sz="2000" i="0" u="none" strike="noStrike" kern="0" cap="none" spc="0" normalizeH="0" baseline="0" noProof="0" dirty="0">
                <a:ln>
                  <a:noFill/>
                </a:ln>
                <a:solidFill>
                  <a:srgbClr val="00377D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Unterbrechung wegen Re</a:t>
            </a:r>
            <a:r>
              <a:rPr lang="de-DE" sz="2000" dirty="0" err="1">
                <a:solidFill>
                  <a:srgbClr val="00377D"/>
                </a:solidFill>
                <a:latin typeface="Arial"/>
              </a:rPr>
              <a:t>mote</a:t>
            </a:r>
            <a:r>
              <a:rPr lang="de-DE" sz="2000" dirty="0">
                <a:solidFill>
                  <a:srgbClr val="00377D"/>
                </a:solidFill>
                <a:latin typeface="Arial"/>
              </a:rPr>
              <a:t>-Lehrbetrieb</a:t>
            </a:r>
            <a:endParaRPr kumimoji="0" lang="de-DE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  <a:p>
            <a:endParaRPr lang="de-DE" sz="2400" b="1" dirty="0">
              <a:solidFill>
                <a:srgbClr val="00377D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0F0A55-C077-456C-B234-7798F2CA9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8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7E343-0918-754B-B2D8-9A56B919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Konzeptansatz Hypothese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F3C041-05F4-884F-8D66-3BDE2CEAD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b="1" dirty="0"/>
              <a:t>Das System wird von Studierenden akzeptiert</a:t>
            </a:r>
          </a:p>
          <a:p>
            <a:pPr lvl="1"/>
            <a:r>
              <a:rPr lang="de-DE" dirty="0"/>
              <a:t>Die Arbeitsplätze werden nicht belegt, ohne eine Buchung vorzunehmen </a:t>
            </a:r>
          </a:p>
          <a:p>
            <a:pPr lvl="1"/>
            <a:r>
              <a:rPr lang="de-DE" dirty="0"/>
              <a:t>werden frei gemacht, wenn der Buchungszeitraum abgelaufen ist bzw. durch den Nächsten genutzt werden sollen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Prüfen:</a:t>
            </a:r>
          </a:p>
          <a:p>
            <a:r>
              <a:rPr lang="de-DE" dirty="0"/>
              <a:t>Kontrollen und Stichproben</a:t>
            </a:r>
          </a:p>
          <a:p>
            <a:r>
              <a:rPr lang="de-DE" dirty="0"/>
              <a:t>Nachrichten auf der Homepage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032B29-DB85-DE47-932E-B04BE9323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8BE6E8-949F-8D46-BDD1-F5542B0E4F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FBFE47-CC71-3146-BAED-DAE0ED5FC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9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892BE-BA19-4586-A1F5-66648120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sz="2400" b="1" dirty="0"/>
              <a:t>Konzeptansatz Hypothese 6 (Missbrauch)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6D1D6-BB86-4523-A4CB-10E5658E0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Hypothese 6: Existiert ein Mechanismus, um Missbrauch zu verhindern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Stellte ein Hauptaugenmerk in diesem Sprint dar</a:t>
            </a:r>
          </a:p>
          <a:p>
            <a:r>
              <a:rPr lang="de-DE" sz="2000" dirty="0"/>
              <a:t>Problematik fand Bibliotheksleitung sehr relevant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FD5DC-779A-47A5-8ED2-B08CB4127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FC9056-FAFC-473D-85C1-73134A776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FDB14D-F9B6-47C8-9359-26AA2F9912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2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892BE-BA19-4586-A1F5-66648120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sz="2400" b="1" dirty="0"/>
              <a:t>Konzeptansatz Hypothese 6 (Missbrauch)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6D1D6-BB86-4523-A4CB-10E5658E0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Strike-Mechanismus einführen</a:t>
            </a:r>
          </a:p>
          <a:p>
            <a:pPr lvl="1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Bei wiederholtem Fehlverhalten (3x) Sperrung für eine Woche</a:t>
            </a:r>
          </a:p>
          <a:p>
            <a:pPr lvl="1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Beispiele für mögliches Fehlverhalten	</a:t>
            </a:r>
          </a:p>
          <a:p>
            <a:pPr lvl="2">
              <a:lnSpc>
                <a:spcPct val="107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Reservieren ohne zu kommen</a:t>
            </a:r>
          </a:p>
          <a:p>
            <a:pPr lvl="2">
              <a:lnSpc>
                <a:spcPct val="107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Gehen ohne sich auszuloggen</a:t>
            </a:r>
          </a:p>
          <a:p>
            <a:pPr lvl="2">
              <a:lnSpc>
                <a:spcPct val="107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Mehrere Plätze gleichzeitig reservieren</a:t>
            </a:r>
          </a:p>
          <a:p>
            <a:pPr>
              <a:lnSpc>
                <a:spcPct val="107000"/>
              </a:lnSpc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Fehlverhalten kann Verantwortlichen gemeldet werden</a:t>
            </a:r>
          </a:p>
          <a:p>
            <a:pPr lvl="1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Servicehotline (E-Mail)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Stichprobenkontrolle an den Arbeitsplätzen</a:t>
            </a:r>
          </a:p>
          <a:p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Klare Darstellung der Regeln in den jeweiligen Anwendungsorten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FD5DC-779A-47A5-8ED2-B08CB4127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FC9056-FAFC-473D-85C1-73134A776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FDB14D-F9B6-47C8-9359-26AA2F9912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Mögliche Maßnahmen: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5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63AA-195B-B444-A607-48B42CA8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8913"/>
            <a:ext cx="8074025" cy="369332"/>
          </a:xfrm>
        </p:spPr>
        <p:txBody>
          <a:bodyPr/>
          <a:lstStyle/>
          <a:p>
            <a:r>
              <a:rPr lang="de-DE" dirty="0"/>
              <a:t>Konzeptansatz Hypothese 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6CDB32-D48C-EE41-BD51-8F0B5EEB5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Das System löst das Problem, von dem angenommen wird, dass es existiert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Nach Einführung und Etablierung der Plattform gibt es keine Studierenden mehr, die wegen fehlender Planungssicherheit ihre Freistunden an der Hochschule nicht produktiv nutzen können</a:t>
            </a:r>
          </a:p>
          <a:p>
            <a:endParaRPr lang="de-DE" dirty="0"/>
          </a:p>
          <a:p>
            <a:r>
              <a:rPr lang="de-DE" dirty="0"/>
              <a:t>=Durchführung einer Umfrage und Stichproben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0939A-FDB0-E34B-8861-4FFA1010D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Weisner, Hedstück, Altena, Nunne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B7364C-CDAA-E44D-B493-620C478F2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9526A4-5E4F-DB49-8695-6E15D9E20D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4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Leere Präsentation">
  <a:themeElements>
    <a:clrScheme name="Benutzerdefiniert 3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005EAD"/>
      </a:hlink>
      <a:folHlink>
        <a:srgbClr val="00549C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462</Words>
  <Application>Microsoft Office PowerPoint</Application>
  <PresentationFormat>Bildschirmpräsentation (4:3)</PresentationFormat>
  <Paragraphs>98</Paragraphs>
  <Slides>13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  <vt:variant>
        <vt:lpstr>Zielgruppenorientierte Präsentationen</vt:lpstr>
      </vt:variant>
      <vt:variant>
        <vt:i4>1</vt:i4>
      </vt:variant>
    </vt:vector>
  </HeadingPairs>
  <TitlesOfParts>
    <vt:vector size="21" baseType="lpstr">
      <vt:lpstr>Arial</vt:lpstr>
      <vt:lpstr>Courier New</vt:lpstr>
      <vt:lpstr>Symbol</vt:lpstr>
      <vt:lpstr>Syntax</vt:lpstr>
      <vt:lpstr>Times</vt:lpstr>
      <vt:lpstr>Wingdings</vt:lpstr>
      <vt:lpstr>Leere Präsentation</vt:lpstr>
      <vt:lpstr>Fachhochschule Südwestfalen</vt:lpstr>
      <vt:lpstr>Unsere Idee</vt:lpstr>
      <vt:lpstr>Sprint Backlog Items</vt:lpstr>
      <vt:lpstr>Externes Feedback</vt:lpstr>
      <vt:lpstr>Fortschritt Pilotprojekt (Bibliothek)</vt:lpstr>
      <vt:lpstr>Konzeptansatz Hypothese 5</vt:lpstr>
      <vt:lpstr>Konzeptansatz Hypothese 6 (Missbrauch)</vt:lpstr>
      <vt:lpstr>Konzeptansatz Hypothese 6 (Missbrauch)</vt:lpstr>
      <vt:lpstr>Konzeptansatz Hypothese 7</vt:lpstr>
      <vt:lpstr>PowerPoint-Präsentation</vt:lpstr>
      <vt:lpstr>PowerPoint-Präsentation</vt:lpstr>
      <vt:lpstr>PowerPoint-Präsentation</vt:lpstr>
      <vt:lpstr>Fachhochschule Südwestfalen</vt:lpstr>
      <vt:lpstr>Mustermann1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</dc:title>
  <dc:creator>IK</dc:creator>
  <cp:lastModifiedBy>Daniel Weisner</cp:lastModifiedBy>
  <cp:revision>32</cp:revision>
  <cp:lastPrinted>2010-04-29T14:30:22Z</cp:lastPrinted>
  <dcterms:created xsi:type="dcterms:W3CDTF">2010-04-29T12:39:23Z</dcterms:created>
  <dcterms:modified xsi:type="dcterms:W3CDTF">2022-01-17T00:36:47Z</dcterms:modified>
</cp:coreProperties>
</file>